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01" r:id="rId4"/>
    <p:sldId id="302" r:id="rId5"/>
    <p:sldId id="258" r:id="rId6"/>
    <p:sldId id="298" r:id="rId7"/>
    <p:sldId id="263" r:id="rId8"/>
    <p:sldId id="264" r:id="rId9"/>
    <p:sldId id="259" r:id="rId10"/>
    <p:sldId id="260" r:id="rId11"/>
    <p:sldId id="29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300" r:id="rId25"/>
    <p:sldId id="282" r:id="rId26"/>
    <p:sldId id="303" r:id="rId27"/>
    <p:sldId id="283" r:id="rId28"/>
    <p:sldId id="285" r:id="rId29"/>
    <p:sldId id="293" r:id="rId30"/>
    <p:sldId id="288" r:id="rId31"/>
    <p:sldId id="295" r:id="rId32"/>
    <p:sldId id="296" r:id="rId33"/>
    <p:sldId id="297" r:id="rId34"/>
    <p:sldId id="290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4" autoAdjust="0"/>
    <p:restoredTop sz="94662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0BA7-08DE-4A31-8D40-4B1F4C79B6F3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C9DE5-1BD8-4DF9-A716-7EC8F2FC6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3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9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9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7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8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7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7D9E-C21E-4378-AF7D-951EA9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9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371600" indent="-457200" algn="l" defTabSz="914400" rtl="0" eaLnBrk="1" latinLnBrk="0" hangingPunct="1">
        <a:spcBef>
          <a:spcPct val="20000"/>
        </a:spcBef>
        <a:buFont typeface="Courier New" charset="0"/>
        <a:buChar char="o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4348518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4348518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 of Health Care: A Population Perspective</a:t>
            </a:r>
          </a:p>
        </p:txBody>
      </p:sp>
    </p:spTree>
    <p:extLst>
      <p:ext uri="{BB962C8B-B14F-4D97-AF65-F5344CB8AC3E}">
        <p14:creationId xmlns:p14="http://schemas.microsoft.com/office/powerpoint/2010/main" val="42838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Enduring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4754562"/>
          </a:xfrm>
        </p:spPr>
        <p:txBody>
          <a:bodyPr>
            <a:noAutofit/>
          </a:bodyPr>
          <a:lstStyle/>
          <a:p>
            <a:r>
              <a:rPr lang="en-US" dirty="0"/>
              <a:t>Size and complexity contribute to problems of:</a:t>
            </a:r>
          </a:p>
          <a:p>
            <a:pPr lvl="1"/>
            <a:r>
              <a:rPr lang="en-US" dirty="0"/>
              <a:t>Limited access, inconsistent quality, high costs</a:t>
            </a:r>
          </a:p>
          <a:p>
            <a:pPr lvl="1"/>
            <a:r>
              <a:rPr lang="en-US" dirty="0"/>
              <a:t>Unnecessary and wasteful service duplications</a:t>
            </a:r>
          </a:p>
          <a:p>
            <a:r>
              <a:rPr lang="en-US" dirty="0"/>
              <a:t>How can the world’s finest technical medical capabilities be made </a:t>
            </a:r>
            <a:r>
              <a:rPr lang="en-US" i="1" dirty="0"/>
              <a:t>available and accessible </a:t>
            </a:r>
            <a:r>
              <a:rPr lang="en-US" dirty="0"/>
              <a:t>to the U.S. population in effective and efficient ways?</a:t>
            </a:r>
            <a:endParaRPr lang="en-US" sz="3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0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0" dirty="0"/>
              <a:t>Understanding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Historically: low understanding by American public; partly fostered by health professional “mystique.”</a:t>
            </a:r>
          </a:p>
          <a:p>
            <a:r>
              <a:rPr lang="en-US" dirty="0"/>
              <a:t>Today: increasing transparency evolving from demands of insurers (government and private), consumers, employer purchasers.</a:t>
            </a:r>
          </a:p>
          <a:p>
            <a:pPr lvl="1"/>
            <a:r>
              <a:rPr lang="en-US" dirty="0"/>
              <a:t>Patients encouraged to participate in decisions</a:t>
            </a:r>
          </a:p>
          <a:p>
            <a:pPr lvl="1"/>
            <a:r>
              <a:rPr lang="en-US" dirty="0"/>
              <a:t>Much more transparency needed</a:t>
            </a:r>
          </a:p>
        </p:txBody>
      </p:sp>
    </p:spTree>
    <p:extLst>
      <p:ext uri="{BB962C8B-B14F-4D97-AF65-F5344CB8AC3E}">
        <p14:creationId xmlns:p14="http://schemas.microsoft.com/office/powerpoint/2010/main" val="311895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of Health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/>
              <a:t>The collection of health and disease statistical data developed from numerous sources, e.g.:</a:t>
            </a:r>
          </a:p>
          <a:p>
            <a:pPr lvl="1"/>
            <a:r>
              <a:rPr lang="en-US" dirty="0"/>
              <a:t>Medicare and Medicaid claims</a:t>
            </a:r>
          </a:p>
          <a:p>
            <a:pPr lvl="1"/>
            <a:r>
              <a:rPr lang="en-US" dirty="0"/>
              <a:t>Hospital and insurance claims data</a:t>
            </a:r>
          </a:p>
          <a:p>
            <a:pPr lvl="1"/>
            <a:r>
              <a:rPr lang="en-US" dirty="0"/>
              <a:t>State and federal vital statistics, communicable and infectious disease data</a:t>
            </a:r>
          </a:p>
          <a:p>
            <a:pPr lvl="1"/>
            <a:r>
              <a:rPr lang="en-US" dirty="0"/>
              <a:t>International data</a:t>
            </a:r>
          </a:p>
        </p:txBody>
      </p:sp>
    </p:spTree>
    <p:extLst>
      <p:ext uri="{BB962C8B-B14F-4D97-AF65-F5344CB8AC3E}">
        <p14:creationId xmlns:p14="http://schemas.microsoft.com/office/powerpoint/2010/main" val="280834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Natural Histories of Disease and </a:t>
            </a:r>
            <a:br>
              <a:rPr lang="en-US" sz="4400" dirty="0"/>
            </a:br>
            <a:r>
              <a:rPr lang="en-US" sz="4400" dirty="0"/>
              <a:t>Levels of Prevention</a:t>
            </a:r>
            <a:r>
              <a:rPr lang="en-US" dirty="0"/>
              <a:t> </a:t>
            </a:r>
            <a:r>
              <a:rPr lang="en-US" sz="2000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matrix of the evolutionary stages of disease and the points at which health care services may intervene to:</a:t>
            </a:r>
          </a:p>
          <a:p>
            <a:pPr lvl="1"/>
            <a:r>
              <a:rPr lang="en-US" dirty="0"/>
              <a:t>Prevent disease onset (primary prevention)</a:t>
            </a:r>
          </a:p>
          <a:p>
            <a:pPr lvl="1"/>
            <a:r>
              <a:rPr lang="en-US" dirty="0"/>
              <a:t>Attenuate disease progression (secondary prevention)</a:t>
            </a:r>
          </a:p>
          <a:p>
            <a:pPr lvl="1"/>
            <a:r>
              <a:rPr lang="en-US" dirty="0"/>
              <a:t>Rehabilitate to highest achievable function (tertiary prevention)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7085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Natural Histories of Disease and </a:t>
            </a:r>
            <a:br>
              <a:rPr lang="en-US" sz="4400" dirty="0"/>
            </a:br>
            <a:r>
              <a:rPr lang="en-US" sz="4400" dirty="0"/>
              <a:t>Levels of Prevention </a:t>
            </a:r>
            <a:r>
              <a:rPr lang="en-US" sz="2000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Pre-pathogenesis period</a:t>
            </a:r>
            <a:r>
              <a:rPr lang="en-US" dirty="0"/>
              <a:t>: at risk, but not yet affected; interrelationships of Agent, Host, and Environment; identifies behavioral, genetic, environmental, and other risk factors; some factors are alterable through intervention</a:t>
            </a:r>
          </a:p>
          <a:p>
            <a:r>
              <a:rPr lang="en-US" i="1" dirty="0"/>
              <a:t>Clinical horizon</a:t>
            </a:r>
            <a:r>
              <a:rPr lang="en-US" dirty="0"/>
              <a:t>: point at which medical science is able to detect the presence of a condition</a:t>
            </a:r>
          </a:p>
        </p:txBody>
      </p:sp>
    </p:spTree>
    <p:extLst>
      <p:ext uri="{BB962C8B-B14F-4D97-AF65-F5344CB8AC3E}">
        <p14:creationId xmlns:p14="http://schemas.microsoft.com/office/powerpoint/2010/main" val="400709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Applications of Preventive Measures </a:t>
            </a:r>
            <a:r>
              <a:rPr lang="en-US" sz="2000" dirty="0"/>
              <a:t>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Pre-pathogenesis period (</a:t>
            </a:r>
            <a:r>
              <a:rPr lang="en-US" i="1" dirty="0"/>
              <a:t>Primary Prevention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Health promotion</a:t>
            </a:r>
            <a:r>
              <a:rPr lang="en-US" dirty="0"/>
              <a:t>: e.g., health education, nutrition, safe housing, counseling on lifestyles and behaviors, periodic exams</a:t>
            </a:r>
          </a:p>
          <a:p>
            <a:pPr lvl="1"/>
            <a:r>
              <a:rPr lang="en-US" i="1" dirty="0"/>
              <a:t>Specific protections</a:t>
            </a:r>
            <a:r>
              <a:rPr lang="en-US" dirty="0"/>
              <a:t>: e.g., immunizations, personal hygiene, environmental sanitation, protection from occupational hazards, protection from carcinogens</a:t>
            </a:r>
          </a:p>
        </p:txBody>
      </p:sp>
    </p:spTree>
    <p:extLst>
      <p:ext uri="{BB962C8B-B14F-4D97-AF65-F5344CB8AC3E}">
        <p14:creationId xmlns:p14="http://schemas.microsoft.com/office/powerpoint/2010/main" val="35026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Applications of Preventive Measures </a:t>
            </a:r>
            <a:r>
              <a:rPr lang="en-US" sz="2000" dirty="0"/>
              <a:t>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/>
              <a:t>Period of Pathogenesis (</a:t>
            </a:r>
            <a:r>
              <a:rPr lang="en-US" i="1" dirty="0"/>
              <a:t>Secondary Prevention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Early diagnosis and prompt treatment</a:t>
            </a:r>
            <a:r>
              <a:rPr lang="en-US" dirty="0"/>
              <a:t>: e.g., case finding measures (individual and mass);  screening surveys; selective examinations</a:t>
            </a:r>
          </a:p>
          <a:p>
            <a:pPr lvl="2"/>
            <a:r>
              <a:rPr lang="en-US" dirty="0"/>
              <a:t>To cure or prevent disease progression and prevent complications</a:t>
            </a:r>
          </a:p>
          <a:p>
            <a:pPr lvl="2"/>
            <a:r>
              <a:rPr lang="en-US" dirty="0"/>
              <a:t>To prevent spread of communicable diseases</a:t>
            </a:r>
          </a:p>
          <a:p>
            <a:pPr lvl="2"/>
            <a:r>
              <a:rPr lang="en-US" dirty="0"/>
              <a:t>To shorten the period of disability </a:t>
            </a:r>
          </a:p>
        </p:txBody>
      </p:sp>
    </p:spTree>
    <p:extLst>
      <p:ext uri="{BB962C8B-B14F-4D97-AF65-F5344CB8AC3E}">
        <p14:creationId xmlns:p14="http://schemas.microsoft.com/office/powerpoint/2010/main" val="374192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Applications of Preventive Measures </a:t>
            </a:r>
            <a:r>
              <a:rPr lang="en-US" sz="2000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>
            <a:noAutofit/>
          </a:bodyPr>
          <a:lstStyle/>
          <a:p>
            <a:r>
              <a:rPr lang="en-US" dirty="0"/>
              <a:t>Period of Pathogenesis (</a:t>
            </a:r>
            <a:r>
              <a:rPr lang="en-US" i="1" dirty="0"/>
              <a:t>Tertiary Prevention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Disability limitation</a:t>
            </a:r>
            <a:r>
              <a:rPr lang="en-US" dirty="0"/>
              <a:t>: e.g., treatment to arrest disease process and prevent further complications;  facilities (interventions) to limit disability and prevent death </a:t>
            </a:r>
          </a:p>
          <a:p>
            <a:pPr lvl="1"/>
            <a:r>
              <a:rPr lang="en-US" i="1" dirty="0"/>
              <a:t>Rehabilitation</a:t>
            </a:r>
            <a:r>
              <a:rPr lang="en-US" dirty="0"/>
              <a:t>: e.g., hospitals/other facilities for retraining to maximize use of remaining capacities; employer education about disabled; selective placement in group facilities</a:t>
            </a:r>
          </a:p>
          <a:p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587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Utility of Natural History Matrix for Public Health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the value of prevention versus “after the fact” interventions</a:t>
            </a:r>
          </a:p>
          <a:p>
            <a:r>
              <a:rPr lang="en-US" dirty="0"/>
              <a:t>Planning for community services: Identifies critical intervention points and suggests appropriate strategies to maintain optimum population health status</a:t>
            </a:r>
          </a:p>
        </p:txBody>
      </p:sp>
    </p:spTree>
    <p:extLst>
      <p:ext uri="{BB962C8B-B14F-4D97-AF65-F5344CB8AC3E}">
        <p14:creationId xmlns:p14="http://schemas.microsoft.com/office/powerpoint/2010/main" val="211264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Major Healthcare Stakeholders </a:t>
            </a:r>
            <a:r>
              <a:rPr lang="en-US" sz="1800" dirty="0"/>
              <a:t>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Major stakeholder groups support or oppose reform proposals or other system changes: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American public represented by, e.g., AARP and disease-specific advocates (cancers, heart , behavioral health, etc.)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Employers (purchasers of insurance)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Provider groups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Hospitals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Federal and state governments</a:t>
            </a:r>
          </a:p>
        </p:txBody>
      </p:sp>
    </p:spTree>
    <p:extLst>
      <p:ext uri="{BB962C8B-B14F-4D97-AF65-F5344CB8AC3E}">
        <p14:creationId xmlns:p14="http://schemas.microsoft.com/office/powerpoint/2010/main" val="219806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0" dirty="0"/>
              <a:t>Chapter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029200"/>
          </a:xfrm>
        </p:spPr>
        <p:txBody>
          <a:bodyPr>
            <a:noAutofit/>
          </a:bodyPr>
          <a:lstStyle/>
          <a:p>
            <a:r>
              <a:rPr lang="en-US" sz="2800" dirty="0"/>
              <a:t>Introduce major characteristics of the U.S. healthcare delivery system.</a:t>
            </a:r>
          </a:p>
          <a:p>
            <a:r>
              <a:rPr lang="en-US" sz="2800" dirty="0"/>
              <a:t>Provide a broad overview of the U.S. healthcare industry: policies, values, priorities, and responses to problems and changing conditions. </a:t>
            </a:r>
          </a:p>
          <a:p>
            <a:r>
              <a:rPr lang="en-US" sz="2800" dirty="0"/>
              <a:t>Identify major stakeholders from a population perspective.</a:t>
            </a:r>
          </a:p>
          <a:p>
            <a:r>
              <a:rPr lang="en-US" sz="2800" dirty="0"/>
              <a:t>Review health care industry trends relative to the Patient protection and Affordable Care Act (ACA) and the Medicare and CHIP Reauthorization Act of 2015 (MACRA).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7D9E-C21E-4378-AF7D-951EA9600B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Major Healthcare Stakeholders </a:t>
            </a:r>
            <a:r>
              <a:rPr lang="en-US" sz="1800" dirty="0"/>
              <a:t>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Complementary and alternative therapists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Health insurers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Long-term care industry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Voluntary facilities and agencies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Health professions education and training institutions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Professional associations, e.g., AMA, ANA, etc.</a:t>
            </a:r>
          </a:p>
        </p:txBody>
      </p:sp>
    </p:spTree>
    <p:extLst>
      <p:ext uri="{BB962C8B-B14F-4D97-AF65-F5344CB8AC3E}">
        <p14:creationId xmlns:p14="http://schemas.microsoft.com/office/powerpoint/2010/main" val="283795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Major Healthcare Stakeholders </a:t>
            </a:r>
            <a:r>
              <a:rPr lang="en-US" sz="1800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Other health industry organizations, e.g., pharmaceutical manufacturers, medical device manufacturers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Research communities, e.g., NIH, AHRQ, private foundations</a:t>
            </a:r>
          </a:p>
        </p:txBody>
      </p:sp>
    </p:spTree>
    <p:extLst>
      <p:ext uri="{BB962C8B-B14F-4D97-AF65-F5344CB8AC3E}">
        <p14:creationId xmlns:p14="http://schemas.microsoft.com/office/powerpoint/2010/main" val="180697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Health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Federal and state programs recognize challenges of rural health delivery systems with support for not-for-profit networks. Networks:</a:t>
            </a:r>
          </a:p>
          <a:p>
            <a:pPr lvl="1"/>
            <a:r>
              <a:rPr lang="en-US" dirty="0"/>
              <a:t>Cooperate on joint community outreach and service initiatives</a:t>
            </a:r>
          </a:p>
          <a:p>
            <a:pPr lvl="1"/>
            <a:r>
              <a:rPr lang="en-US" dirty="0"/>
              <a:t>Advocate at local and state levels for rural issues</a:t>
            </a:r>
          </a:p>
          <a:p>
            <a:pPr lvl="1"/>
            <a:r>
              <a:rPr lang="en-US" dirty="0"/>
              <a:t>Negotiate with insurance companies on behalf of local residents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2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Challenges: declining populations and increasing operational costs</a:t>
            </a:r>
          </a:p>
          <a:p>
            <a:pPr lvl="1"/>
            <a:r>
              <a:rPr lang="en-US" dirty="0"/>
              <a:t>Initiatives: links with larger institutions; shifts from inpatient to outpatient and/or long-term care services</a:t>
            </a:r>
          </a:p>
          <a:p>
            <a:pPr lvl="1"/>
            <a:r>
              <a:rPr lang="en-US" dirty="0"/>
              <a:t>Federal support since 1991 for “limited-service” and “critical access” hospitals with relaxed regulations for staffing, bed certification, and reimbursement for telemedicine</a:t>
            </a:r>
          </a:p>
        </p:txBody>
      </p:sp>
    </p:spTree>
    <p:extLst>
      <p:ext uri="{BB962C8B-B14F-4D97-AF65-F5344CB8AC3E}">
        <p14:creationId xmlns:p14="http://schemas.microsoft.com/office/powerpoint/2010/main" val="194271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emphasis on dramatic tertiary care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Resources for futile efforts divert resources from more valuable primary prevention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ACA attempts to shift focus from curative to preventive priorities through National Prevention Strategy</a:t>
            </a:r>
          </a:p>
        </p:txBody>
      </p:sp>
    </p:spTree>
    <p:extLst>
      <p:ext uri="{BB962C8B-B14F-4D97-AF65-F5344CB8AC3E}">
        <p14:creationId xmlns:p14="http://schemas.microsoft.com/office/powerpoint/2010/main" val="220813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Tyranny of Technology </a:t>
            </a:r>
            <a:r>
              <a:rPr lang="en-US" sz="1800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technology has advanced, more people have been denied of its benefits due to costs</a:t>
            </a:r>
          </a:p>
          <a:p>
            <a:r>
              <a:rPr lang="en-US" sz="2800" dirty="0"/>
              <a:t>Historical emphasis on sophisticated curative medicine over highly cost-effective preventive services</a:t>
            </a:r>
          </a:p>
        </p:txBody>
      </p:sp>
    </p:spTree>
    <p:extLst>
      <p:ext uri="{BB962C8B-B14F-4D97-AF65-F5344CB8AC3E}">
        <p14:creationId xmlns:p14="http://schemas.microsoft.com/office/powerpoint/2010/main" val="295756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Tyranny of Technology </a:t>
            </a:r>
            <a:r>
              <a:rPr lang="en-US" sz="1800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assessment questions: </a:t>
            </a:r>
          </a:p>
          <a:p>
            <a:pPr marL="676656">
              <a:buFont typeface="Calibri" panose="020F0502020204030204" pitchFamily="34" charset="0"/>
              <a:buChar char="–"/>
            </a:pPr>
            <a:r>
              <a:rPr lang="en-US" sz="2800" dirty="0"/>
              <a:t>What is the patient benefit? </a:t>
            </a:r>
          </a:p>
          <a:p>
            <a:pPr marL="676656">
              <a:buFont typeface="Calibri" panose="020F0502020204030204" pitchFamily="34" charset="0"/>
              <a:buChar char="–"/>
            </a:pPr>
            <a:r>
              <a:rPr lang="en-US" sz="2800" dirty="0"/>
              <a:t>Is it worth the cost?</a:t>
            </a:r>
          </a:p>
          <a:p>
            <a:pPr marL="676656">
              <a:buFont typeface="Calibri" panose="020F0502020204030204" pitchFamily="34" charset="0"/>
              <a:buChar char="–"/>
            </a:pPr>
            <a:r>
              <a:rPr lang="en-US" sz="2800" dirty="0"/>
              <a:t>Is “new” better than previous methods with improved outcomes?</a:t>
            </a:r>
          </a:p>
          <a:p>
            <a:r>
              <a:rPr lang="en-US" dirty="0"/>
              <a:t>Reimbursement systems fueled technology over prevention.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Choices of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Healthcare system has failed to lead prevention</a:t>
            </a:r>
          </a:p>
          <a:p>
            <a:pPr lvl="1"/>
            <a:r>
              <a:rPr lang="en-US" sz="3000" dirty="0"/>
              <a:t>Difficult intervention for behavioral issues, e.g., acquired dependence on tobacco, alcohol, drugs</a:t>
            </a:r>
          </a:p>
          <a:p>
            <a:pPr lvl="1"/>
            <a:r>
              <a:rPr lang="en-US" sz="3000" dirty="0"/>
              <a:t>Health professionals poorly prepared (and compensated) for counseling on health behaviors</a:t>
            </a:r>
          </a:p>
          <a:p>
            <a:pPr lvl="2"/>
            <a:r>
              <a:rPr lang="en-US" sz="2800" dirty="0"/>
              <a:t>Professionals have not steered public opinion and action toward behavioral dimensions of health</a:t>
            </a:r>
          </a:p>
        </p:txBody>
      </p:sp>
    </p:spTree>
    <p:extLst>
      <p:ext uri="{BB962C8B-B14F-4D97-AF65-F5344CB8AC3E}">
        <p14:creationId xmlns:p14="http://schemas.microsoft.com/office/powerpoint/2010/main" val="2845769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Aging Population</a:t>
            </a:r>
            <a:endParaRPr lang="en-US" dirty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By 2040, ~21.7% of the U.S. population with be 65 or older</a:t>
            </a:r>
          </a:p>
          <a:p>
            <a:pPr eaLnBrk="1" hangingPunct="1"/>
            <a:r>
              <a:rPr lang="en-US" dirty="0"/>
              <a:t>Increased longevity, immigration, culturally diverse aged</a:t>
            </a:r>
          </a:p>
          <a:p>
            <a:pPr lvl="1" eaLnBrk="1" hangingPunct="1"/>
            <a:r>
              <a:rPr lang="en-US" dirty="0"/>
              <a:t>Major gaps in traditional system for care of older, culturally diverse Americans</a:t>
            </a:r>
          </a:p>
          <a:p>
            <a:pPr lvl="1" eaLnBrk="1" hangingPunct="1"/>
            <a:r>
              <a:rPr lang="en-US" dirty="0"/>
              <a:t>Financial gaps in Medicare and Medicaid payment for older adult basic needs; states’ burden of nursing home care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ACA Provisions for Aging and </a:t>
            </a:r>
            <a:br>
              <a:rPr lang="en-US" dirty="0"/>
            </a:br>
            <a:r>
              <a:rPr lang="en-US" dirty="0"/>
              <a:t>Dependent Populations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“Medicaid Money Follows the Person” </a:t>
            </a:r>
          </a:p>
          <a:p>
            <a:r>
              <a:rPr lang="en-US" dirty="0"/>
              <a:t>“Community First Choice Option in Medicaid”</a:t>
            </a:r>
          </a:p>
          <a:p>
            <a:r>
              <a:rPr lang="en-US" dirty="0"/>
              <a:t>“State Balancing Incentive Program”</a:t>
            </a:r>
          </a:p>
          <a:p>
            <a:pPr lvl="1"/>
            <a:r>
              <a:rPr lang="en-US" dirty="0"/>
              <a:t>Federally funded state demonstration projects: Medicaid matching funds for home and community-based services</a:t>
            </a:r>
          </a:p>
        </p:txBody>
      </p:sp>
    </p:spTree>
    <p:extLst>
      <p:ext uri="{BB962C8B-B14F-4D97-AF65-F5344CB8AC3E}">
        <p14:creationId xmlns:p14="http://schemas.microsoft.com/office/powerpoint/2010/main" val="171437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Major Themes </a:t>
            </a:r>
            <a:r>
              <a:rPr lang="en-US" sz="1800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Technological accomplishments of the U.S. healthcare delivery system are offset by enduring problems of access, costs and quality.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actual value of technological advances leaves many questions unanswered concerning patient benefits and costs.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Historic charitable health care mission has been replaced by profit-driven enterprises.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Previously confidential relationships between physicians and patients are now scrutinized by insurers, payers, and quality managers.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65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Access to Health Care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Polar public and policymaker viewpoints on </a:t>
            </a:r>
            <a:r>
              <a:rPr lang="en-US" sz="3500" i="1" dirty="0"/>
              <a:t>entitlement </a:t>
            </a:r>
            <a:r>
              <a:rPr lang="en-US" sz="3500" dirty="0"/>
              <a:t>to basic health care: ensure access without government interference in private medical practice or consumer choice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–"/>
            </a:pPr>
            <a:r>
              <a:rPr lang="en-US" sz="3000" dirty="0"/>
              <a:t>Physicians as professionals obligated to provide free care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000" b="1" i="1" dirty="0"/>
              <a:t>versus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–"/>
            </a:pPr>
            <a:r>
              <a:rPr lang="en-US" sz="3000" dirty="0"/>
              <a:t>Medical care is neither a right nor a privilege; it is a service available to those wishing to purchase it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Variations in quality and appropriateness that impact costs recognized for decades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IOM reports and other leading studies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“If medical error was a disease, it would rank as third leading cause of death in the U.S.”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System complexity, surgical dangers, errors in information transfers, and other issues confound attempts at resolution.</a:t>
            </a:r>
          </a:p>
        </p:txBody>
      </p:sp>
    </p:spTree>
    <p:extLst>
      <p:ext uri="{BB962C8B-B14F-4D97-AF65-F5344CB8AC3E}">
        <p14:creationId xmlns:p14="http://schemas.microsoft.com/office/powerpoint/2010/main" val="1711587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Entrepreneurship through physician ownership or investment in clinical, laboratory, imaging, rehabilitation, and other services creates potential for referral bias.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Federal, state, and AMA studies confirm bias with physician-owned laboratories: more tests, higher costs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MD relationships with pharmaceutical, biologics, and medical device companies for product endorsements also create conflicts.</a:t>
            </a:r>
          </a:p>
        </p:txBody>
      </p:sp>
    </p:spTree>
    <p:extLst>
      <p:ext uri="{BB962C8B-B14F-4D97-AF65-F5344CB8AC3E}">
        <p14:creationId xmlns:p14="http://schemas.microsoft.com/office/powerpoint/2010/main" val="1291235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 Provisions on Conflicts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/>
              <a:t>“Sunshine” provisions require reports of all financial transactions and transfers of value between pharmaceutical/biologic products or medical devices and physicians, hospitals, and other covered recipients reimbursed by the federal government with up to $1 million per year company fines for non-compliance.</a:t>
            </a:r>
          </a:p>
          <a:p>
            <a:pPr>
              <a:spcBef>
                <a:spcPts val="0"/>
              </a:spcBef>
            </a:pPr>
            <a:r>
              <a:rPr lang="en-US" dirty="0"/>
              <a:t>CMS posts information pertinent to transactions in a searchable, downloadable data base.</a:t>
            </a:r>
          </a:p>
        </p:txBody>
      </p:sp>
    </p:spTree>
    <p:extLst>
      <p:ext uri="{BB962C8B-B14F-4D97-AF65-F5344CB8AC3E}">
        <p14:creationId xmlns:p14="http://schemas.microsoft.com/office/powerpoint/2010/main" val="1450150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Health Care’s Ethical Dilemmas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Issues arise from new treatment options, domains of law, politics, journalism, administration, public, providers.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Issues expand: genetic advances, organ transplantation, life-prolonging technologies,  new questions about best use of limited resources.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New legislation regarding end-of-life counseling and physician-assisted suicide highlight growing interest in ethical concerns.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Continuing Challenges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ACA and MACRA experiment with new models testing strategies for: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000" dirty="0"/>
              <a:t>Reducing costs, improving quality, increasing access</a:t>
            </a:r>
          </a:p>
          <a:p>
            <a:pPr marL="514350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Numerous issues persist for ongoing reform: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Changing behaviors to attenuate health risks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Involving consumers more effectively in health care decisions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Balancing responsibility for policy changes between government and the private sector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Implementing payment volume vs. value concepts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Major Themes </a:t>
            </a:r>
            <a:r>
              <a:rPr lang="en-US" sz="1800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/>
              <a:t>The healthcare industry has a very large and diverse number of stakeholders, both individual and organizational. Stakeholder influences are sometimes shared, but often conflict on issues of system reforms.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/>
              <a:t>New ACA and MACRA requirements shift reimbursement focus from a dollar-driven volume-basis to a value-driven, population results basis.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/>
              <a:t>The number and complexity ethical issues of health care will increase as science and medicine continues to advance in fields such as genetics.</a:t>
            </a:r>
          </a:p>
        </p:txBody>
      </p:sp>
    </p:spTree>
    <p:extLst>
      <p:ext uri="{BB962C8B-B14F-4D97-AF65-F5344CB8AC3E}">
        <p14:creationId xmlns:p14="http://schemas.microsoft.com/office/powerpoint/2010/main" val="270749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 Enormous Industry...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$3.0 trillion+; 12 million+ employees; 17%+ of U.S. GDP</a:t>
            </a:r>
          </a:p>
          <a:p>
            <a:r>
              <a:rPr lang="en-US" dirty="0"/>
              <a:t>World’s 5</a:t>
            </a:r>
            <a:r>
              <a:rPr lang="en-US" baseline="30000" dirty="0"/>
              <a:t>th</a:t>
            </a:r>
            <a:r>
              <a:rPr lang="en-US" dirty="0"/>
              <a:t> largest economy, 2</a:t>
            </a:r>
            <a:r>
              <a:rPr lang="en-US" baseline="30000" dirty="0"/>
              <a:t>nd</a:t>
            </a:r>
            <a:r>
              <a:rPr lang="en-US" dirty="0"/>
              <a:t> only to Germany, and larger than total economy of the United Kingdom</a:t>
            </a:r>
          </a:p>
          <a:p>
            <a:r>
              <a:rPr lang="en-US" dirty="0"/>
              <a:t>Thousands of medical practices, provider organizations, manufacturers, suppliers, and insurers</a:t>
            </a:r>
          </a:p>
        </p:txBody>
      </p:sp>
    </p:spTree>
    <p:extLst>
      <p:ext uri="{BB962C8B-B14F-4D97-AF65-F5344CB8AC3E}">
        <p14:creationId xmlns:p14="http://schemas.microsoft.com/office/powerpoint/2010/main" val="34300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International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United States spends almost double the average of Gross Domestic Product of other economically developed countries ... BUT</a:t>
            </a:r>
          </a:p>
          <a:p>
            <a:r>
              <a:rPr lang="en-US" sz="2800" dirty="0"/>
              <a:t>Poor U.S. population health outcomes compared with 12 other high-income nations ... lowest life expectancy and high infant mortality rates.</a:t>
            </a:r>
          </a:p>
          <a:p>
            <a:pPr lvl="1"/>
            <a:r>
              <a:rPr lang="en-US" dirty="0"/>
              <a:t>Increased spending has not improved overall U.S. health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 Intended Effects by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Cover currently uninsured (except illegal immigrants); low-income who do not enroll in Medicaid; “opt-outs” preferring to pay the penalty</a:t>
            </a:r>
          </a:p>
          <a:p>
            <a:r>
              <a:rPr lang="en-US" dirty="0"/>
              <a:t>Merge public health prevention concepts into practice of “personal medical care” through an array of realigned financial incentives for providers and insurers and other population-focused initiatives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8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Collateral Effects of the ACA 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en-US" dirty="0"/>
              <a:t>Focused stakeholders on problems of access, rising costs, and questionable quality of care:</a:t>
            </a:r>
          </a:p>
          <a:p>
            <a:pPr lvl="1"/>
            <a:r>
              <a:rPr lang="en-US" dirty="0"/>
              <a:t>Can prevention and wellness become the dominant focus of primary care?</a:t>
            </a:r>
          </a:p>
          <a:p>
            <a:pPr lvl="1"/>
            <a:r>
              <a:rPr lang="en-US" dirty="0"/>
              <a:t>Can wellness emphasis actually reduce costs by preserving health and avoiding costly illnesses?</a:t>
            </a:r>
          </a:p>
          <a:p>
            <a:pPr lvl="1"/>
            <a:r>
              <a:rPr lang="en-US" dirty="0"/>
              <a:t>Can financial incentives produce better patient outcomes and a generally more “healthy” population?</a:t>
            </a:r>
          </a:p>
        </p:txBody>
      </p:sp>
    </p:spTree>
    <p:extLst>
      <p:ext uri="{BB962C8B-B14F-4D97-AF65-F5344CB8AC3E}">
        <p14:creationId xmlns:p14="http://schemas.microsoft.com/office/powerpoint/2010/main" val="374538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Problems of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Decades of impressive technological advances did not resolve persistent:</a:t>
            </a:r>
          </a:p>
          <a:p>
            <a:pPr lvl="1"/>
            <a:r>
              <a:rPr lang="en-US" dirty="0"/>
              <a:t>Conflicting objectives between government and private sector market reforms</a:t>
            </a:r>
          </a:p>
          <a:p>
            <a:pPr lvl="1"/>
            <a:r>
              <a:rPr lang="en-US" dirty="0"/>
              <a:t>Variations in patient outcomes, efficiency, and effectiveness</a:t>
            </a:r>
          </a:p>
          <a:p>
            <a:pPr lvl="1"/>
            <a:r>
              <a:rPr lang="en-US" dirty="0"/>
              <a:t>Poorly aligned infrastructure: a confusing labyrinth  for patients and providers</a:t>
            </a:r>
          </a:p>
        </p:txBody>
      </p:sp>
    </p:spTree>
    <p:extLst>
      <p:ext uri="{BB962C8B-B14F-4D97-AF65-F5344CB8AC3E}">
        <p14:creationId xmlns:p14="http://schemas.microsoft.com/office/powerpoint/2010/main" val="203945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1861</Words>
  <Application>Microsoft Office PowerPoint</Application>
  <PresentationFormat>On-screen Show (4:3)</PresentationFormat>
  <Paragraphs>163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Office Theme</vt:lpstr>
      <vt:lpstr>Chapter 1</vt:lpstr>
      <vt:lpstr>Chapter Objectives</vt:lpstr>
      <vt:lpstr>Major Themes (1 of 2)</vt:lpstr>
      <vt:lpstr>Major Themes (2 of 2)</vt:lpstr>
      <vt:lpstr>An Enormous Industry...</vt:lpstr>
      <vt:lpstr>International Comparisons</vt:lpstr>
      <vt:lpstr>ACA Intended Effects by 2019</vt:lpstr>
      <vt:lpstr>Collateral Effects of the ACA Debate</vt:lpstr>
      <vt:lpstr>Problems of Health Care</vt:lpstr>
      <vt:lpstr>Enduring Challenges</vt:lpstr>
      <vt:lpstr>Understanding Health Care</vt:lpstr>
      <vt:lpstr>Indexes of Health and Disease</vt:lpstr>
      <vt:lpstr>Natural Histories of Disease and  Levels of Prevention (1 of 2)</vt:lpstr>
      <vt:lpstr>Natural Histories of Disease and  Levels of Prevention (2 of 2)</vt:lpstr>
      <vt:lpstr>Applications of Preventive Measures (1 of 3)</vt:lpstr>
      <vt:lpstr>Applications of Preventive Measures (2 of 3)</vt:lpstr>
      <vt:lpstr>Applications of Preventive Measures (3 of 3)</vt:lpstr>
      <vt:lpstr>Utility of Natural History Matrix for Public Health Interventions</vt:lpstr>
      <vt:lpstr>Major Healthcare Stakeholders (1 of 3)</vt:lpstr>
      <vt:lpstr>Major Healthcare Stakeholders (2 of 3)</vt:lpstr>
      <vt:lpstr>Major Healthcare Stakeholders (3 of 3)</vt:lpstr>
      <vt:lpstr>Rural Health Networks</vt:lpstr>
      <vt:lpstr>Rural Hospitals</vt:lpstr>
      <vt:lpstr>Priorities of Health Care</vt:lpstr>
      <vt:lpstr>Tyranny of Technology (1 of 2)</vt:lpstr>
      <vt:lpstr>Tyranny of Technology (2 of 2)</vt:lpstr>
      <vt:lpstr>Social Choices of Health Care</vt:lpstr>
      <vt:lpstr>Aging Population</vt:lpstr>
      <vt:lpstr>ACA Provisions for Aging and  Dependent Populations </vt:lpstr>
      <vt:lpstr>Access to Health Care</vt:lpstr>
      <vt:lpstr>Quality of Care</vt:lpstr>
      <vt:lpstr>Conflicts of Interest</vt:lpstr>
      <vt:lpstr>ACA Provisions on Conflicts </vt:lpstr>
      <vt:lpstr>Health Care’s Ethical Dilemmas</vt:lpstr>
      <vt:lpstr>Continuing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Chapter 1</dc:title>
  <dc:creator>Kristina M. Young</dc:creator>
  <cp:lastModifiedBy>Sanchez, Leonor</cp:lastModifiedBy>
  <cp:revision>91</cp:revision>
  <dcterms:created xsi:type="dcterms:W3CDTF">2013-06-23T21:10:44Z</dcterms:created>
  <dcterms:modified xsi:type="dcterms:W3CDTF">2020-08-25T00:07:49Z</dcterms:modified>
</cp:coreProperties>
</file>